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6" r:id="rId2"/>
    <p:sldId id="257" r:id="rId3"/>
    <p:sldId id="317" r:id="rId4"/>
    <p:sldId id="318" r:id="rId5"/>
    <p:sldId id="320" r:id="rId6"/>
    <p:sldId id="330" r:id="rId7"/>
    <p:sldId id="321" r:id="rId8"/>
    <p:sldId id="329" r:id="rId9"/>
    <p:sldId id="331" r:id="rId10"/>
    <p:sldId id="319" r:id="rId11"/>
    <p:sldId id="322" r:id="rId12"/>
    <p:sldId id="332" r:id="rId13"/>
    <p:sldId id="323" r:id="rId14"/>
    <p:sldId id="324" r:id="rId15"/>
    <p:sldId id="333" r:id="rId16"/>
    <p:sldId id="326" r:id="rId17"/>
    <p:sldId id="327" r:id="rId18"/>
    <p:sldId id="266"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5DD5FF"/>
    <a:srgbClr val="FF0D97"/>
    <a:srgbClr val="003635"/>
    <a:srgbClr val="9EFF29"/>
    <a:srgbClr val="C80064"/>
    <a:srgbClr val="C33A1F"/>
    <a:srgbClr val="FF2549"/>
    <a:srgbClr val="007033"/>
    <a:srgbClr val="D637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E09F2-CC26-40E8-8EFD-A74B56832CA4}" v="418" dt="2022-01-07T21:41:40.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29" autoAdjust="0"/>
  </p:normalViewPr>
  <p:slideViewPr>
    <p:cSldViewPr snapToGrid="0">
      <p:cViewPr varScale="1">
        <p:scale>
          <a:sx n="135" d="100"/>
          <a:sy n="135" d="100"/>
        </p:scale>
        <p:origin x="924" y="96"/>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ewUs\Downloads\El%20Paso%20Coalition%20for%20the%20Homeless-%20HMIS%20Survey%202023(1-33).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2023(1-33).xlsx]Use of HMIS!PivotTable1</c:name>
    <c:fmtId val="-1"/>
  </c:pivotSource>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Do you use</a:t>
            </a:r>
            <a:r>
              <a:rPr lang="en-US" baseline="0"/>
              <a:t> Clarity HMIS provided by EPCH on a daily basis?</a:t>
            </a:r>
            <a:endParaRPr lang="en-US"/>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'Use of HMIS'!$B$3</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'Use of HMIS'!$A$4:$A$7</c:f>
              <c:strCache>
                <c:ptCount val="3"/>
                <c:pt idx="0">
                  <c:v>No</c:v>
                </c:pt>
                <c:pt idx="1">
                  <c:v>Sometimes</c:v>
                </c:pt>
                <c:pt idx="2">
                  <c:v>Yes</c:v>
                </c:pt>
              </c:strCache>
            </c:strRef>
          </c:cat>
          <c:val>
            <c:numRef>
              <c:f>'Use of HMIS'!$B$4:$B$7</c:f>
              <c:numCache>
                <c:formatCode>General</c:formatCode>
                <c:ptCount val="3"/>
                <c:pt idx="0">
                  <c:v>2</c:v>
                </c:pt>
                <c:pt idx="1">
                  <c:v>8</c:v>
                </c:pt>
                <c:pt idx="2">
                  <c:v>23</c:v>
                </c:pt>
              </c:numCache>
            </c:numRef>
          </c:val>
        </c:ser>
        <c:dLbls>
          <c:showLegendKey val="0"/>
          <c:showVal val="1"/>
          <c:showCatName val="0"/>
          <c:showSerName val="0"/>
          <c:showPercent val="0"/>
          <c:showBubbleSize val="0"/>
        </c:dLbls>
        <c:gapWidth val="150"/>
        <c:shape val="box"/>
        <c:axId val="371633416"/>
        <c:axId val="372531848"/>
        <c:axId val="0"/>
      </c:bar3DChart>
      <c:catAx>
        <c:axId val="371633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372531848"/>
        <c:crosses val="autoZero"/>
        <c:auto val="1"/>
        <c:lblAlgn val="ctr"/>
        <c:lblOffset val="100"/>
        <c:noMultiLvlLbl val="0"/>
      </c:catAx>
      <c:valAx>
        <c:axId val="372531848"/>
        <c:scaling>
          <c:orientation val="minMax"/>
        </c:scaling>
        <c:delete val="0"/>
        <c:axPos val="l"/>
        <c:majorGridlines>
          <c:spPr>
            <a:ln w="9525" cap="flat" cmpd="sng" algn="ctr">
              <a:solidFill>
                <a:schemeClr val="dk1">
                  <a:lumMod val="50000"/>
                  <a:lumOff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716334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2023(1-33).xlsx]Skill Level!PivotTable2</c:name>
    <c:fmtId val="-1"/>
  </c:pivotSource>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What do you feel is your skill level in HMIS?</a:t>
            </a:r>
          </a:p>
        </c:rich>
      </c:tx>
      <c:layout>
        <c:manualLayout>
          <c:xMode val="edge"/>
          <c:yMode val="edge"/>
          <c:x val="0.20391700486778361"/>
          <c:y val="1.3582342954159592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7"/>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8"/>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9"/>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1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s>
    <c:plotArea>
      <c:layout/>
      <c:pieChart>
        <c:varyColors val="1"/>
        <c:ser>
          <c:idx val="0"/>
          <c:order val="0"/>
          <c:tx>
            <c:strRef>
              <c:f>'Skill Level'!$B$3</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15:layout/>
              </c:ext>
            </c:extLst>
          </c:dLbls>
          <c:cat>
            <c:strRef>
              <c:f>'Skill Level'!$A$4:$A$8</c:f>
              <c:strCache>
                <c:ptCount val="4"/>
                <c:pt idx="0">
                  <c:v>Beginner</c:v>
                </c:pt>
                <c:pt idx="1">
                  <c:v>Intermediate</c:v>
                </c:pt>
                <c:pt idx="2">
                  <c:v>Advanced</c:v>
                </c:pt>
                <c:pt idx="3">
                  <c:v>Expert</c:v>
                </c:pt>
              </c:strCache>
            </c:strRef>
          </c:cat>
          <c:val>
            <c:numRef>
              <c:f>'Skill Level'!$B$4:$B$8</c:f>
              <c:numCache>
                <c:formatCode>0.00%</c:formatCode>
                <c:ptCount val="4"/>
                <c:pt idx="0">
                  <c:v>6.0606060606060608E-2</c:v>
                </c:pt>
                <c:pt idx="1">
                  <c:v>0.39393939393939392</c:v>
                </c:pt>
                <c:pt idx="2">
                  <c:v>0.48484848484848486</c:v>
                </c:pt>
                <c:pt idx="3">
                  <c:v>6.0606060606060608E-2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0206805647091473"/>
          <c:y val="0.33188971921803495"/>
          <c:w val="0.19205822840426884"/>
          <c:h val="0.35880129584820569"/>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2023(1-33).xlsx]Difficulty!PivotTable4</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How difficult is it to use the Clarity</a:t>
            </a:r>
            <a:r>
              <a:rPr lang="en-US" baseline="0"/>
              <a:t> HMIS software for your everyday task?</a:t>
            </a:r>
            <a:r>
              <a:rPr lang="en-US"/>
              <a:t> </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marker>
          <c:symbol val="circle"/>
          <c:size val="6"/>
          <c:spPr>
            <a:solidFill>
              <a:schemeClr val="accent1">
                <a:alpha val="85000"/>
              </a:schemeClr>
            </a:solidFill>
            <a:ln>
              <a:no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0"/>
              <c:y val="-2.279202279202287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15%</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1.4622798271851015E-2"/>
              <c:y val="-1.3675213675213675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67%</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67%</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0"/>
              <c:y val="-2.279202279202287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15%</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1.4622798271851015E-2"/>
              <c:y val="-1.3675213675213675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67%</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0"/>
              <c:y val="-2.279202279202287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15%</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
          <c:idx val="0"/>
          <c:layout>
            <c:manualLayout>
              <c:x val="-1.4622798271851015E-2"/>
              <c:y val="-1.3675213675213675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Difficulty!$B$3</c:f>
              <c:strCache>
                <c:ptCount val="1"/>
                <c:pt idx="0">
                  <c:v>Total</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0"/>
              <c:layout/>
              <c:tx>
                <c:rich>
                  <a:bodyPr/>
                  <a:lstStyle/>
                  <a:p>
                    <a:r>
                      <a:rPr lang="en-US"/>
                      <a:t>67%</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2.2792022792022876E-2"/>
                </c:manualLayout>
              </c:layout>
              <c:tx>
                <c:rich>
                  <a:bodyPr/>
                  <a:lstStyle/>
                  <a:p>
                    <a:r>
                      <a:rPr lang="en-US"/>
                      <a:t>15%</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622798271851015E-2"/>
                  <c:y val="-1.3675213675213675E-2"/>
                </c:manualLayout>
              </c:layout>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Difficulty!$A$4:$A$7</c:f>
              <c:strCache>
                <c:ptCount val="3"/>
                <c:pt idx="0">
                  <c:v>Extremely not difficult</c:v>
                </c:pt>
                <c:pt idx="1">
                  <c:v>Neutral</c:v>
                </c:pt>
                <c:pt idx="2">
                  <c:v>Somewhat not difficult</c:v>
                </c:pt>
              </c:strCache>
            </c:strRef>
          </c:cat>
          <c:val>
            <c:numRef>
              <c:f>Difficulty!$B$4:$B$7</c:f>
              <c:numCache>
                <c:formatCode>0.00%</c:formatCode>
                <c:ptCount val="3"/>
                <c:pt idx="0">
                  <c:v>0.66666666666666663</c:v>
                </c:pt>
                <c:pt idx="1">
                  <c:v>0.15151515151515152</c:v>
                </c:pt>
                <c:pt idx="2">
                  <c:v>0.18181818181818182</c:v>
                </c:pt>
              </c:numCache>
            </c:numRef>
          </c:val>
        </c:ser>
        <c:dLbls>
          <c:showLegendKey val="0"/>
          <c:showVal val="0"/>
          <c:showCatName val="0"/>
          <c:showSerName val="0"/>
          <c:showPercent val="0"/>
          <c:showBubbleSize val="0"/>
        </c:dLbls>
        <c:gapWidth val="65"/>
        <c:shape val="box"/>
        <c:axId val="311748688"/>
        <c:axId val="371644624"/>
        <c:axId val="0"/>
      </c:bar3DChart>
      <c:catAx>
        <c:axId val="3117486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n-US"/>
          </a:p>
        </c:txPr>
        <c:crossAx val="371644624"/>
        <c:crosses val="autoZero"/>
        <c:auto val="1"/>
        <c:lblAlgn val="ctr"/>
        <c:lblOffset val="100"/>
        <c:noMultiLvlLbl val="0"/>
      </c:catAx>
      <c:valAx>
        <c:axId val="371644624"/>
        <c:scaling>
          <c:orientation val="minMax"/>
        </c:scaling>
        <c:delete val="0"/>
        <c:axPos val="l"/>
        <c:majorGridlines>
          <c:spPr>
            <a:ln w="12700" cap="flat" cmpd="sng" algn="ctr">
              <a:solidFill>
                <a:schemeClr val="bg1">
                  <a:lumMod val="75000"/>
                </a:schemeClr>
              </a:solidFill>
              <a:round/>
            </a:ln>
            <a:effectLst/>
          </c:spPr>
        </c:majorGridlines>
        <c:numFmt formatCode="0.00%" sourceLinked="1"/>
        <c:majorTickMark val="none"/>
        <c:minorTickMark val="none"/>
        <c:tickLblPos val="nextTo"/>
        <c:spPr>
          <a:noFill/>
          <a:ln w="15875">
            <a:solidFill>
              <a:schemeClr val="bg1">
                <a:lumMod val="75000"/>
              </a:schemeClr>
            </a:solidFill>
          </a:ln>
          <a:effectLst/>
        </c:spPr>
        <c:txPr>
          <a:bodyPr rot="-600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crossAx val="311748688"/>
        <c:crosses val="autoZero"/>
        <c:crossBetween val="between"/>
      </c:valAx>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2023(1-33).xlsx]Data Standards!PivotTable5</c:name>
    <c:fmtId val="-1"/>
  </c:pivotSource>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400"/>
              <a:t>This past October, HUD release the new 2024 HMIS Data Standards with some new information that needs to be captured and some changes to current data. Are you aware of the new 2024 HUD Data Standards?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ivotFmts>
      <c:pivotFmt>
        <c:idx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layout>
            <c:manualLayout>
              <c:x val="0.16875587277162085"/>
              <c:y val="-3.480850144966044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C16FBFBD-4601-4698-8BFA-28198A4C2F9C}"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69EB2C16-85F2-4F19-95E7-77C20BEBFD3A}"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5067CA67-B612-4D3D-9883-BDDCD4E9D8EB}"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5067CA67-B612-4D3D-9883-BDDCD4E9D8EB}"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69EB2C16-85F2-4F19-95E7-77C20BEBFD3A}"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7"/>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layout>
            <c:manualLayout>
              <c:x val="0.16875587277162085"/>
              <c:y val="-3.480850144966044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C16FBFBD-4601-4698-8BFA-28198A4C2F9C}"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8"/>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5067CA67-B612-4D3D-9883-BDDCD4E9D8EB}"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69EB2C16-85F2-4F19-95E7-77C20BEBFD3A}"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Lbl>
          <c:idx val="0"/>
          <c:layout>
            <c:manualLayout>
              <c:x val="0.16875587277162085"/>
              <c:y val="-3.4808501449660446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fld id="{C16FBFBD-4601-4698-8BFA-28198A4C2F9C}" type="PERCENTAGE">
                  <a:rPr lang="en-US"/>
                  <a:pPr>
                    <a:defRPr sz="1200" b="1" i="0" u="none" strike="noStrike" kern="1200" baseline="0">
                      <a:solidFill>
                        <a:schemeClr val="tx1"/>
                      </a:solidFill>
                      <a:latin typeface="+mn-lt"/>
                      <a:ea typeface="+mn-ea"/>
                      <a:cs typeface="+mn-cs"/>
                    </a:defRPr>
                  </a:pPr>
                  <a:t>[PERCENTAGE]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'Data Standards'!$B$3</c:f>
              <c:strCache>
                <c:ptCount val="1"/>
                <c:pt idx="0">
                  <c:v>Total</c:v>
                </c:pt>
              </c:strCache>
            </c:strRef>
          </c:tx>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dLbl>
              <c:idx val="0"/>
              <c:layout/>
              <c:tx>
                <c:rich>
                  <a:bodyPr/>
                  <a:lstStyle/>
                  <a:p>
                    <a:fld id="{5067CA67-B612-4D3D-9883-BDDCD4E9D8EB}" type="PERCENTAGE">
                      <a:rPr lang="en-US"/>
                      <a:pPr/>
                      <a:t>[PERCENTAGE]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69EB2C16-85F2-4F19-95E7-77C20BEBFD3A}" type="PERCENTAGE">
                      <a:rPr lang="en-US"/>
                      <a:pPr/>
                      <a:t>[PERCENTAGE]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0.16875587277162085"/>
                  <c:y val="-3.4808501449660446E-2"/>
                </c:manualLayout>
              </c:layout>
              <c:tx>
                <c:rich>
                  <a:bodyPr/>
                  <a:lstStyle/>
                  <a:p>
                    <a:fld id="{C16FBFBD-4601-4698-8BFA-28198A4C2F9C}" type="PERCENTAGE">
                      <a:rPr lang="en-US"/>
                      <a:pPr/>
                      <a:t>[PERCENTAGE]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'Data Standards'!$A$4:$A$7</c:f>
              <c:strCache>
                <c:ptCount val="3"/>
                <c:pt idx="0">
                  <c:v>No</c:v>
                </c:pt>
                <c:pt idx="1">
                  <c:v>Not Sure</c:v>
                </c:pt>
                <c:pt idx="2">
                  <c:v>Yes</c:v>
                </c:pt>
              </c:strCache>
            </c:strRef>
          </c:cat>
          <c:val>
            <c:numRef>
              <c:f>'Data Standards'!$B$4:$B$7</c:f>
              <c:numCache>
                <c:formatCode>0.00%</c:formatCode>
                <c:ptCount val="3"/>
                <c:pt idx="0">
                  <c:v>6.0606060606060608E-2</c:v>
                </c:pt>
                <c:pt idx="1">
                  <c:v>0.15151515151515152</c:v>
                </c:pt>
                <c:pt idx="2">
                  <c:v>0.78787878787878785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630260666481139"/>
          <c:y val="0.36633783626040534"/>
          <c:w val="0.19262188899984176"/>
          <c:h val="0.3642189938995427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2023(1-33).xlsx]HMIS Report Card!PivotTable6</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We recently added graphs to the El Paso CoC HMIS Report Card to help show how your agency and programs are doing. Do you like having the graphs as part of the report?</a:t>
            </a:r>
          </a:p>
        </c:rich>
      </c:tx>
      <c:layout>
        <c:manualLayout>
          <c:xMode val="edge"/>
          <c:yMode val="edge"/>
          <c:x val="6.698625759028444E-2"/>
          <c:y val="2.240896753946360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a:sp3d/>
        </c:spPr>
        <c:marker>
          <c:symbol val="circle"/>
          <c:size val="6"/>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a:outerShdw blurRad="254000" sx="102000" sy="102000" algn="ctr" rotWithShape="0">
              <a:prstClr val="black">
                <a:alpha val="20000"/>
              </a:prstClr>
            </a:outerShdw>
          </a:effectLst>
          <a:sp3d/>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outerShdw blurRad="254000" sx="102000" sy="102000" algn="ctr" rotWithShape="0">
              <a:prstClr val="black">
                <a:alpha val="20000"/>
              </a:prstClr>
            </a:outerShdw>
          </a:effectLst>
          <a:sp3d/>
        </c:spPr>
      </c:pivotFmt>
      <c:pivotFmt>
        <c:idx val="3"/>
        <c:spPr>
          <a:solidFill>
            <a:schemeClr val="accent1"/>
          </a:solidFill>
          <a:ln>
            <a:noFill/>
          </a:ln>
          <a:effectLst>
            <a:outerShdw blurRad="254000" sx="102000" sy="102000" algn="ctr" rotWithShape="0">
              <a:prstClr val="black">
                <a:alpha val="20000"/>
              </a:prstClr>
            </a:outerShdw>
          </a:effectLst>
          <a:sp3d/>
        </c:spPr>
      </c:pivotFmt>
      <c:pivotFmt>
        <c:idx val="4"/>
        <c:spPr>
          <a:solidFill>
            <a:schemeClr val="accent1"/>
          </a:solidFill>
          <a:ln>
            <a:noFill/>
          </a:ln>
          <a:effectLst>
            <a:outerShdw blurRad="254000" sx="102000" sy="102000" algn="ctr" rotWithShape="0">
              <a:prstClr val="black">
                <a:alpha val="20000"/>
              </a:prstClr>
            </a:outerShdw>
          </a:effectLst>
          <a:sp3d/>
        </c:spPr>
      </c:pivotFmt>
      <c:pivotFmt>
        <c:idx val="5"/>
        <c:spPr>
          <a:solidFill>
            <a:schemeClr val="accent1"/>
          </a:solidFill>
          <a:ln>
            <a:noFill/>
          </a:ln>
          <a:effectLst>
            <a:outerShdw blurRad="254000" sx="102000" sy="102000" algn="ctr" rotWithShape="0">
              <a:prstClr val="black">
                <a:alpha val="20000"/>
              </a:prstClr>
            </a:outerShdw>
          </a:effectLst>
          <a:sp3d/>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6"/>
        <c:spPr>
          <a:solidFill>
            <a:schemeClr val="accent1"/>
          </a:solidFill>
          <a:ln>
            <a:noFill/>
          </a:ln>
          <a:effectLst>
            <a:outerShdw blurRad="254000" sx="102000" sy="102000" algn="ctr" rotWithShape="0">
              <a:prstClr val="black">
                <a:alpha val="20000"/>
              </a:prstClr>
            </a:outerShdw>
          </a:effectLst>
          <a:sp3d/>
        </c:spPr>
      </c:pivotFmt>
      <c:pivotFmt>
        <c:idx val="7"/>
        <c:spPr>
          <a:solidFill>
            <a:schemeClr val="accent1"/>
          </a:solidFill>
          <a:ln>
            <a:noFill/>
          </a:ln>
          <a:effectLst>
            <a:outerShdw blurRad="254000" sx="102000" sy="102000" algn="ctr" rotWithShape="0">
              <a:prstClr val="black">
                <a:alpha val="20000"/>
              </a:prstClr>
            </a:outerShdw>
          </a:effectLst>
          <a:sp3d/>
        </c:spPr>
      </c:pivotFmt>
      <c:pivotFmt>
        <c:idx val="8"/>
        <c:spPr>
          <a:solidFill>
            <a:schemeClr val="accent1"/>
          </a:solidFill>
          <a:ln>
            <a:noFill/>
          </a:ln>
          <a:effectLst>
            <a:outerShdw blurRad="254000" sx="102000" sy="102000" algn="ctr" rotWithShape="0">
              <a:prstClr val="black">
                <a:alpha val="20000"/>
              </a:prstClr>
            </a:outerShdw>
          </a:effectLst>
          <a:sp3d/>
        </c:spPr>
      </c:pivotFmt>
    </c:pivotFmts>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'HMIS Report Card'!$B$3</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'HMIS Report Card'!$A$4:$A$7</c:f>
              <c:strCache>
                <c:ptCount val="3"/>
                <c:pt idx="0">
                  <c:v>Yes</c:v>
                </c:pt>
                <c:pt idx="1">
                  <c:v>No</c:v>
                </c:pt>
                <c:pt idx="2">
                  <c:v>Maybe</c:v>
                </c:pt>
              </c:strCache>
            </c:strRef>
          </c:cat>
          <c:val>
            <c:numRef>
              <c:f>'HMIS Report Card'!$B$4:$B$7</c:f>
              <c:numCache>
                <c:formatCode>General</c:formatCode>
                <c:ptCount val="3"/>
                <c:pt idx="0">
                  <c:v>28</c:v>
                </c:pt>
                <c:pt idx="1">
                  <c:v>2</c:v>
                </c:pt>
                <c:pt idx="2">
                  <c:v>3</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092980323768254"/>
          <c:y val="0.29422921444746719"/>
          <c:w val="0.18303178545634818"/>
          <c:h val="0.4025218734461498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2023(1-33).xlsx]HMIS EOTF!PivotTable7</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Have you attended the HMIS Eyes on the Fries lunch meeting this </a:t>
            </a:r>
            <a:r>
              <a:rPr lang="en-US" dirty="0" smtClean="0"/>
              <a:t>past year</a:t>
            </a:r>
            <a:r>
              <a:rPr lang="en-US" dirty="0"/>
              <a:t>?</a:t>
            </a:r>
          </a:p>
        </c:rich>
      </c:tx>
      <c:layout>
        <c:manualLayout>
          <c:xMode val="edge"/>
          <c:yMode val="edge"/>
          <c:x val="0.12666661315653585"/>
          <c:y val="2.010050251256281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c:spPr>
        <c:marker>
          <c:symbol val="circle"/>
          <c:size val="6"/>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a:outerShdw blurRad="254000" sx="102000" sy="102000" algn="ctr" rotWithShape="0">
              <a:prstClr val="black">
                <a:alpha val="20000"/>
              </a:prstClr>
            </a:outerShdw>
          </a:effectLst>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outerShdw blurRad="254000" sx="102000" sy="102000" algn="ctr" rotWithShape="0">
              <a:prstClr val="black">
                <a:alpha val="20000"/>
              </a:prstClr>
            </a:outerShdw>
          </a:effectLst>
        </c:spPr>
      </c:pivotFmt>
      <c:pivotFmt>
        <c:idx val="3"/>
        <c:spPr>
          <a:solidFill>
            <a:schemeClr val="accent1"/>
          </a:solidFill>
          <a:ln>
            <a:noFill/>
          </a:ln>
          <a:effectLst>
            <a:outerShdw blurRad="254000" sx="102000" sy="102000" algn="ctr" rotWithShape="0">
              <a:prstClr val="black">
                <a:alpha val="20000"/>
              </a:prstClr>
            </a:outerShdw>
          </a:effectLst>
        </c:spPr>
      </c:pivotFmt>
      <c:pivotFmt>
        <c:idx val="4"/>
        <c:spPr>
          <a:solidFill>
            <a:schemeClr val="accent1"/>
          </a:solidFill>
          <a:ln>
            <a:noFill/>
          </a:ln>
          <a:effectLst>
            <a:outerShdw blurRad="254000" sx="102000" sy="102000" algn="ctr" rotWithShape="0">
              <a:prstClr val="black">
                <a:alpha val="20000"/>
              </a:prstClr>
            </a:outerShdw>
          </a:effectLst>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outerShdw blurRad="254000" sx="102000" sy="102000" algn="ctr" rotWithShape="0">
              <a:prstClr val="black">
                <a:alpha val="20000"/>
              </a:prstClr>
            </a:outerShdw>
          </a:effectLst>
        </c:spPr>
      </c:pivotFmt>
      <c:pivotFmt>
        <c:idx val="6"/>
        <c:spPr>
          <a:solidFill>
            <a:schemeClr val="accent1"/>
          </a:solidFill>
          <a:ln>
            <a:noFill/>
          </a:ln>
          <a:effectLst>
            <a:outerShdw blurRad="254000" sx="102000" sy="102000" algn="ctr" rotWithShape="0">
              <a:prstClr val="black">
                <a:alpha val="20000"/>
              </a:prstClr>
            </a:outerShdw>
          </a:effectLst>
        </c:spPr>
      </c:pivotFmt>
    </c:pivotFmts>
    <c:plotArea>
      <c:layout/>
      <c:pieChart>
        <c:varyColors val="1"/>
        <c:ser>
          <c:idx val="0"/>
          <c:order val="0"/>
          <c:tx>
            <c:strRef>
              <c:f>'HMIS EOTF'!$B$3</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'HMIS EOTF'!$A$4:$A$6</c:f>
              <c:strCache>
                <c:ptCount val="2"/>
                <c:pt idx="0">
                  <c:v>Yes</c:v>
                </c:pt>
                <c:pt idx="1">
                  <c:v>No</c:v>
                </c:pt>
              </c:strCache>
            </c:strRef>
          </c:cat>
          <c:val>
            <c:numRef>
              <c:f>'HMIS EOTF'!$B$4:$B$6</c:f>
              <c:numCache>
                <c:formatCode>General</c:formatCode>
                <c:ptCount val="2"/>
                <c:pt idx="0">
                  <c:v>14</c:v>
                </c:pt>
                <c:pt idx="1">
                  <c:v>19</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8216571552409153"/>
          <c:y val="0.36513099179185515"/>
          <c:w val="0.20967934054114798"/>
          <c:h val="0.3054164963047961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2023(1-33).xlsx]Professionalism!PivotTable8</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How professional are the HMIS staff at the El Paso Coalition for the Homeless?</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c:spPr>
        <c:marker>
          <c:symbol val="circle"/>
          <c:size val="6"/>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a:outerShdw blurRad="254000" sx="102000" sy="102000" algn="ctr" rotWithShape="0">
              <a:prstClr val="black">
                <a:alpha val="20000"/>
              </a:prstClr>
            </a:outerShdw>
          </a:effectLst>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a:outerShdw blurRad="254000" sx="102000" sy="102000" algn="ctr" rotWithShape="0">
              <a:prstClr val="black">
                <a:alpha val="20000"/>
              </a:prstClr>
            </a:outerShdw>
          </a:effectLst>
        </c:spPr>
      </c:pivotFmt>
      <c:pivotFmt>
        <c:idx val="3"/>
        <c:spPr>
          <a:solidFill>
            <a:schemeClr val="accent1"/>
          </a:solidFill>
          <a:ln>
            <a:noFill/>
          </a:ln>
          <a:effectLst>
            <a:outerShdw blurRad="254000" sx="102000" sy="102000" algn="ctr" rotWithShape="0">
              <a:prstClr val="black">
                <a:alpha val="20000"/>
              </a:prstClr>
            </a:outerShdw>
          </a:effectLst>
        </c:spPr>
      </c:pivotFmt>
      <c:pivotFmt>
        <c:idx val="4"/>
        <c:spPr>
          <a:solidFill>
            <a:schemeClr val="accent1"/>
          </a:solidFill>
          <a:ln>
            <a:noFill/>
          </a:ln>
          <a:effectLst>
            <a:outerShdw blurRad="254000" sx="102000" sy="102000" algn="ctr" rotWithShape="0">
              <a:prstClr val="black">
                <a:alpha val="20000"/>
              </a:prstClr>
            </a:outerShdw>
          </a:effectLst>
        </c:spPr>
        <c:marker>
          <c:symbol val="none"/>
        </c:marker>
        <c:dLbl>
          <c:idx val="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outerShdw blurRad="254000" sx="102000" sy="102000" algn="ctr" rotWithShape="0">
              <a:prstClr val="black">
                <a:alpha val="20000"/>
              </a:prstClr>
            </a:outerShdw>
          </a:effectLst>
        </c:spPr>
      </c:pivotFmt>
      <c:pivotFmt>
        <c:idx val="6"/>
        <c:spPr>
          <a:solidFill>
            <a:schemeClr val="accent1"/>
          </a:solidFill>
          <a:ln>
            <a:noFill/>
          </a:ln>
          <a:effectLst>
            <a:outerShdw blurRad="254000" sx="102000" sy="102000" algn="ctr" rotWithShape="0">
              <a:prstClr val="black">
                <a:alpha val="20000"/>
              </a:prstClr>
            </a:outerShdw>
          </a:effectLst>
        </c:spPr>
      </c:pivotFmt>
    </c:pivotFmts>
    <c:plotArea>
      <c:layout>
        <c:manualLayout>
          <c:layoutTarget val="inner"/>
          <c:xMode val="edge"/>
          <c:yMode val="edge"/>
          <c:x val="6.9618792893488948E-2"/>
          <c:y val="0.16885267748642752"/>
          <c:w val="0.59780889238941615"/>
          <c:h val="0.80210307775437473"/>
        </c:manualLayout>
      </c:layout>
      <c:pieChart>
        <c:varyColors val="1"/>
        <c:ser>
          <c:idx val="0"/>
          <c:order val="0"/>
          <c:tx>
            <c:strRef>
              <c:f>Professionalism!$B$3</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Professionalism!$A$4:$A$6</c:f>
              <c:strCache>
                <c:ptCount val="2"/>
                <c:pt idx="0">
                  <c:v>Very professional</c:v>
                </c:pt>
                <c:pt idx="1">
                  <c:v>Neither professional nor unprofessional</c:v>
                </c:pt>
              </c:strCache>
            </c:strRef>
          </c:cat>
          <c:val>
            <c:numRef>
              <c:f>Professionalism!$B$4:$B$6</c:f>
              <c:numCache>
                <c:formatCode>0.00%</c:formatCode>
                <c:ptCount val="2"/>
                <c:pt idx="0">
                  <c:v>0.96969696969696972</c:v>
                </c:pt>
                <c:pt idx="1">
                  <c:v>3.0303030303030304E-2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1328970450412921"/>
          <c:y val="0.31874968539891418"/>
          <c:w val="0.27857194351214742"/>
          <c:h val="0.371575881781900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[El Paso Coalition for the Homeless- HMIS Survey 2023(1-33).xlsx]Friendly and Courteous!PivotTable9</c:name>
    <c:fmtId val="-1"/>
  </c:pivotSource>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Is the staff at The El Paso Coalition for the Homeless friendly and courteous when assisting you with HMIS?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
        <c:idx val="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pivotFmt>
    </c:pivotFmts>
    <c:plotArea>
      <c:layout>
        <c:manualLayout>
          <c:layoutTarget val="inner"/>
          <c:xMode val="edge"/>
          <c:yMode val="edge"/>
          <c:x val="3.1148971875591576E-2"/>
          <c:y val="9.0519278900060923E-2"/>
          <c:w val="0.77949860068661014"/>
          <c:h val="0.84523331359040421"/>
        </c:manualLayout>
      </c:layout>
      <c:barChart>
        <c:barDir val="col"/>
        <c:grouping val="clustered"/>
        <c:varyColors val="0"/>
        <c:ser>
          <c:idx val="0"/>
          <c:order val="0"/>
          <c:tx>
            <c:strRef>
              <c:f>'Friendly and Courteous'!$B$3</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'Friendly and Courteous'!$A$4:$A$6</c:f>
              <c:strCache>
                <c:ptCount val="2"/>
                <c:pt idx="0">
                  <c:v>Yes</c:v>
                </c:pt>
                <c:pt idx="1">
                  <c:v>Sometimes</c:v>
                </c:pt>
              </c:strCache>
            </c:strRef>
          </c:cat>
          <c:val>
            <c:numRef>
              <c:f>'Friendly and Courteous'!$B$4:$B$6</c:f>
              <c:numCache>
                <c:formatCode>General</c:formatCode>
                <c:ptCount val="2"/>
                <c:pt idx="0">
                  <c:v>31</c:v>
                </c:pt>
                <c:pt idx="1">
                  <c:v>2</c:v>
                </c:pt>
              </c:numCache>
            </c:numRef>
          </c:val>
        </c:ser>
        <c:dLbls>
          <c:dLblPos val="inEnd"/>
          <c:showLegendKey val="0"/>
          <c:showVal val="1"/>
          <c:showCatName val="0"/>
          <c:showSerName val="0"/>
          <c:showPercent val="0"/>
          <c:showBubbleSize val="0"/>
        </c:dLbls>
        <c:gapWidth val="100"/>
        <c:overlap val="-24"/>
        <c:axId val="374245264"/>
        <c:axId val="373294976"/>
      </c:barChart>
      <c:catAx>
        <c:axId val="3742452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373294976"/>
        <c:crosses val="autoZero"/>
        <c:auto val="1"/>
        <c:lblAlgn val="ctr"/>
        <c:lblOffset val="100"/>
        <c:noMultiLvlLbl val="0"/>
      </c:catAx>
      <c:valAx>
        <c:axId val="37329497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374245264"/>
        <c:crosses val="autoZero"/>
        <c:crossBetween val="between"/>
      </c:valAx>
      <c:spPr>
        <a:noFill/>
        <a:ln>
          <a:noFill/>
        </a:ln>
        <a:effectLst/>
      </c:spPr>
    </c:plotArea>
    <c:legend>
      <c:legendPos val="r"/>
      <c:layout>
        <c:manualLayout>
          <c:xMode val="edge"/>
          <c:yMode val="edge"/>
          <c:x val="0.81454620803978439"/>
          <c:y val="0.3400666218347419"/>
          <c:w val="0.17765652100504983"/>
          <c:h val="0.48632110444103349"/>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33E96-F078-4B3D-A8F4-F1AF21EBC357}" type="slidenum">
              <a:rPr lang="en-US" smtClean="0"/>
              <a:t>1</a:t>
            </a:fld>
            <a:endParaRPr lang="en-US"/>
          </a:p>
        </p:txBody>
      </p:sp>
    </p:spTree>
    <p:extLst>
      <p:ext uri="{BB962C8B-B14F-4D97-AF65-F5344CB8AC3E}">
        <p14:creationId xmlns:p14="http://schemas.microsoft.com/office/powerpoint/2010/main" val="272738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2</a:t>
            </a:fld>
            <a:endParaRPr lang="en-US"/>
          </a:p>
        </p:txBody>
      </p:sp>
    </p:spTree>
    <p:extLst>
      <p:ext uri="{BB962C8B-B14F-4D97-AF65-F5344CB8AC3E}">
        <p14:creationId xmlns:p14="http://schemas.microsoft.com/office/powerpoint/2010/main" val="91044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4</a:t>
            </a:fld>
            <a:endParaRPr lang="en-US"/>
          </a:p>
        </p:txBody>
      </p:sp>
    </p:spTree>
    <p:extLst>
      <p:ext uri="{BB962C8B-B14F-4D97-AF65-F5344CB8AC3E}">
        <p14:creationId xmlns:p14="http://schemas.microsoft.com/office/powerpoint/2010/main" val="344577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comments about HMIS EOTF:</a:t>
            </a:r>
          </a:p>
          <a:p>
            <a:r>
              <a:rPr lang="en-US" dirty="0"/>
              <a:t>-Denver had the ability to give our issue his complete attention and we had the time go over the issue in depth.</a:t>
            </a:r>
          </a:p>
          <a:p>
            <a:r>
              <a:rPr lang="en-US" dirty="0"/>
              <a:t>-I enjoy the meetings with Denver, he teaching us new skills to improve our data. He answers, the concerns we have as a team and if he does not know the answer he will investigate and get back to us regarding the matter. Not only that but it helps us listen to other members and learn from them as well. </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8</a:t>
            </a:fld>
            <a:endParaRPr lang="en-US"/>
          </a:p>
        </p:txBody>
      </p:sp>
    </p:spTree>
    <p:extLst>
      <p:ext uri="{BB962C8B-B14F-4D97-AF65-F5344CB8AC3E}">
        <p14:creationId xmlns:p14="http://schemas.microsoft.com/office/powerpoint/2010/main" val="88450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comments about HMIS EOTF:</a:t>
            </a:r>
          </a:p>
          <a:p>
            <a:r>
              <a:rPr lang="en-US" dirty="0"/>
              <a:t>-Denver had the ability to give our issue his complete attention and we had the time go over the issue in depth.</a:t>
            </a:r>
          </a:p>
          <a:p>
            <a:r>
              <a:rPr lang="en-US" dirty="0"/>
              <a:t>-I enjoy the meetings with Denver, he teaching us new skills to improve our data. He answers, the concerns we have as a team and if he does not know the answer he will investigate and get back to us regarding the matter. Not only that but it helps us listen to other members and learn from them as well. </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12</a:t>
            </a:fld>
            <a:endParaRPr lang="en-US"/>
          </a:p>
        </p:txBody>
      </p:sp>
    </p:spTree>
    <p:extLst>
      <p:ext uri="{BB962C8B-B14F-4D97-AF65-F5344CB8AC3E}">
        <p14:creationId xmlns:p14="http://schemas.microsoft.com/office/powerpoint/2010/main" val="255227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16</a:t>
            </a:fld>
            <a:endParaRPr lang="en-US"/>
          </a:p>
        </p:txBody>
      </p:sp>
    </p:spTree>
    <p:extLst>
      <p:ext uri="{BB962C8B-B14F-4D97-AF65-F5344CB8AC3E}">
        <p14:creationId xmlns:p14="http://schemas.microsoft.com/office/powerpoint/2010/main" val="329640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18</a:t>
            </a:fld>
            <a:endParaRPr lang="en-US"/>
          </a:p>
        </p:txBody>
      </p:sp>
    </p:spTree>
    <p:extLst>
      <p:ext uri="{BB962C8B-B14F-4D97-AF65-F5344CB8AC3E}">
        <p14:creationId xmlns:p14="http://schemas.microsoft.com/office/powerpoint/2010/main" val="1051199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2561" y="1319981"/>
            <a:ext cx="7978879" cy="1592826"/>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63679" y="3487992"/>
            <a:ext cx="8001000" cy="678426"/>
          </a:xfrm>
        </p:spPr>
        <p:txBody>
          <a:bodyPr>
            <a:normAutofit/>
          </a:bodyPr>
          <a:lstStyle>
            <a:lvl1pPr marL="0" indent="0" algn="r">
              <a:buNone/>
              <a:defRPr sz="2800" b="0" i="0">
                <a:solidFill>
                  <a:srgbClr val="5DD5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694" y="135848"/>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172498"/>
            <a:ext cx="8246070" cy="360597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732" y="539273"/>
            <a:ext cx="6283782" cy="725349"/>
          </a:xfrm>
        </p:spPr>
        <p:txBody>
          <a:bodyPr>
            <a:normAutofit/>
          </a:bodyPr>
          <a:lstStyle>
            <a:lvl1pPr algn="l">
              <a:defRPr sz="3600">
                <a:solidFill>
                  <a:srgbClr val="5DD5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396613" y="1437968"/>
            <a:ext cx="6304935" cy="3383264"/>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8" y="227400"/>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67025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14265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67025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14265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1/8/2024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gray.epch@elp.twcbc.com"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mailto:dherald.epch@elp.twcbc.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400" y="1237206"/>
            <a:ext cx="6975987" cy="1659188"/>
          </a:xfrm>
        </p:spPr>
        <p:txBody>
          <a:bodyPr>
            <a:normAutofit fontScale="90000"/>
          </a:bodyPr>
          <a:lstStyle/>
          <a:p>
            <a:r>
              <a:rPr lang="en-US" dirty="0"/>
              <a:t>El Paso HMIS </a:t>
            </a:r>
            <a:br>
              <a:rPr lang="en-US" dirty="0"/>
            </a:br>
            <a:r>
              <a:rPr lang="en-US" dirty="0"/>
              <a:t>Steering Committee Meeting</a:t>
            </a:r>
            <a:br>
              <a:rPr lang="en-US" dirty="0"/>
            </a:br>
            <a:r>
              <a:rPr lang="en-US" dirty="0"/>
              <a:t>“The More You Know”</a:t>
            </a:r>
          </a:p>
        </p:txBody>
      </p:sp>
      <p:sp>
        <p:nvSpPr>
          <p:cNvPr id="3" name="Subtitle 2"/>
          <p:cNvSpPr>
            <a:spLocks noGrp="1"/>
          </p:cNvSpPr>
          <p:nvPr>
            <p:ph type="subTitle" idx="1"/>
          </p:nvPr>
        </p:nvSpPr>
        <p:spPr>
          <a:xfrm>
            <a:off x="969489" y="3355252"/>
            <a:ext cx="7875639" cy="730043"/>
          </a:xfrm>
        </p:spPr>
        <p:txBody>
          <a:bodyPr>
            <a:normAutofit fontScale="77500" lnSpcReduction="20000"/>
          </a:bodyPr>
          <a:lstStyle/>
          <a:p>
            <a:r>
              <a:rPr lang="en-US" dirty="0" smtClean="0"/>
              <a:t>January 2024</a:t>
            </a:r>
            <a:endParaRPr lang="en-US" dirty="0"/>
          </a:p>
          <a:p>
            <a:r>
              <a:rPr lang="en-US" dirty="0"/>
              <a:t>epchomeless.org</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7963" y="2256960"/>
            <a:ext cx="1758308" cy="964015"/>
          </a:xfrm>
          <a:prstGeom prst="rect">
            <a:avLst/>
          </a:prstGeom>
        </p:spPr>
      </p:pic>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Anything you would like to add?</a:t>
            </a:r>
            <a:endParaRPr lang="en-US" dirty="0"/>
          </a:p>
        </p:txBody>
      </p:sp>
      <p:sp>
        <p:nvSpPr>
          <p:cNvPr id="4" name="TextBox 3">
            <a:extLst>
              <a:ext uri="{FF2B5EF4-FFF2-40B4-BE49-F238E27FC236}">
                <a16:creationId xmlns:a16="http://schemas.microsoft.com/office/drawing/2014/main" xmlns="" id="{804D194D-CEB0-4282-A48A-4A7AD4D3BB6A}"/>
              </a:ext>
            </a:extLst>
          </p:cNvPr>
          <p:cNvSpPr txBox="1"/>
          <p:nvPr/>
        </p:nvSpPr>
        <p:spPr>
          <a:xfrm>
            <a:off x="1878419" y="1325526"/>
            <a:ext cx="7198906" cy="3785652"/>
          </a:xfrm>
          <a:prstGeom prst="rect">
            <a:avLst/>
          </a:prstGeom>
          <a:noFill/>
        </p:spPr>
        <p:txBody>
          <a:bodyPr wrap="square" rtlCol="0">
            <a:spAutoFit/>
          </a:bodyPr>
          <a:lstStyle/>
          <a:p>
            <a:pPr marL="457200" indent="-457200">
              <a:buFont typeface="Arial" panose="020B0604020202020204" pitchFamily="34" charset="0"/>
              <a:buChar char="•"/>
            </a:pPr>
            <a:r>
              <a:rPr lang="en-US" sz="2400" dirty="0"/>
              <a:t>Trends from month to </a:t>
            </a:r>
            <a:r>
              <a:rPr lang="en-US" sz="2400" dirty="0" smtClean="0"/>
              <a:t>month</a:t>
            </a:r>
          </a:p>
          <a:p>
            <a:pPr marL="457200" indent="-457200">
              <a:buFont typeface="Arial" panose="020B0604020202020204" pitchFamily="34" charset="0"/>
              <a:buChar char="•"/>
            </a:pPr>
            <a:r>
              <a:rPr lang="en-US" sz="2400" dirty="0" smtClean="0"/>
              <a:t>Maybe </a:t>
            </a:r>
            <a:r>
              <a:rPr lang="en-US" sz="2400" dirty="0"/>
              <a:t>CE outreach outlook or tally</a:t>
            </a:r>
          </a:p>
          <a:p>
            <a:pPr marL="457200" indent="-457200">
              <a:buFont typeface="Arial" panose="020B0604020202020204" pitchFamily="34" charset="0"/>
              <a:buChar char="•"/>
            </a:pPr>
            <a:r>
              <a:rPr lang="en-US" sz="2400" dirty="0"/>
              <a:t>O</a:t>
            </a:r>
            <a:r>
              <a:rPr lang="en-US" sz="2400" dirty="0" smtClean="0"/>
              <a:t>ne </a:t>
            </a:r>
            <a:r>
              <a:rPr lang="en-US" sz="2400" dirty="0"/>
              <a:t>for our GPD program separately if </a:t>
            </a:r>
            <a:r>
              <a:rPr lang="en-US" sz="2400" dirty="0" smtClean="0"/>
              <a:t>possible</a:t>
            </a:r>
          </a:p>
          <a:p>
            <a:pPr marL="457200" indent="-457200">
              <a:buFont typeface="Arial" panose="020B0604020202020204" pitchFamily="34" charset="0"/>
              <a:buChar char="•"/>
            </a:pPr>
            <a:endParaRPr lang="en-US" sz="2400" dirty="0" smtClean="0"/>
          </a:p>
          <a:p>
            <a:r>
              <a:rPr lang="en-US" sz="2400" dirty="0" smtClean="0"/>
              <a:t>Other reports you would like to see..</a:t>
            </a:r>
            <a:endParaRPr lang="en-US" sz="2400" dirty="0"/>
          </a:p>
          <a:p>
            <a:pPr marL="342900" indent="-342900">
              <a:buFont typeface="Arial" panose="020B0604020202020204" pitchFamily="34" charset="0"/>
              <a:buChar char="•"/>
            </a:pPr>
            <a:r>
              <a:rPr lang="en-US" sz="2400" dirty="0" smtClean="0"/>
              <a:t>Reports for our Agency:</a:t>
            </a:r>
          </a:p>
          <a:p>
            <a:r>
              <a:rPr lang="en-US" sz="2400" dirty="0" smtClean="0"/>
              <a:t>-QTR &amp; YTD reports</a:t>
            </a:r>
          </a:p>
          <a:p>
            <a:r>
              <a:rPr lang="en-US" sz="2400" dirty="0" smtClean="0"/>
              <a:t>-PHIX</a:t>
            </a:r>
          </a:p>
          <a:p>
            <a:r>
              <a:rPr lang="en-US" sz="2400" dirty="0" smtClean="0"/>
              <a:t>-Shelter Availability</a:t>
            </a:r>
          </a:p>
          <a:p>
            <a:endParaRPr lang="en-US" sz="2400" dirty="0"/>
          </a:p>
        </p:txBody>
      </p:sp>
    </p:spTree>
    <p:extLst>
      <p:ext uri="{BB962C8B-B14F-4D97-AF65-F5344CB8AC3E}">
        <p14:creationId xmlns:p14="http://schemas.microsoft.com/office/powerpoint/2010/main" val="4016667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additive="base">
                                        <p:cTn id="4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additive="base">
                                        <p:cTn id="4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Attendance of HMIS ETOF meeting</a:t>
            </a:r>
          </a:p>
        </p:txBody>
      </p:sp>
      <p:graphicFrame>
        <p:nvGraphicFramePr>
          <p:cNvPr id="5" name="Chart 4"/>
          <p:cNvGraphicFramePr>
            <a:graphicFrameLocks/>
          </p:cNvGraphicFramePr>
          <p:nvPr>
            <p:extLst>
              <p:ext uri="{D42A27DB-BD31-4B8C-83A1-F6EECF244321}">
                <p14:modId xmlns:p14="http://schemas.microsoft.com/office/powerpoint/2010/main" val="3884588354"/>
              </p:ext>
            </p:extLst>
          </p:nvPr>
        </p:nvGraphicFramePr>
        <p:xfrm>
          <a:off x="1828801" y="1264622"/>
          <a:ext cx="7315199" cy="38788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343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30E91-ADB4-43D8-B727-9803D9851371}"/>
              </a:ext>
            </a:extLst>
          </p:cNvPr>
          <p:cNvSpPr>
            <a:spLocks noGrp="1"/>
          </p:cNvSpPr>
          <p:nvPr>
            <p:ph type="title"/>
          </p:nvPr>
        </p:nvSpPr>
        <p:spPr/>
        <p:txBody>
          <a:bodyPr/>
          <a:lstStyle/>
          <a:p>
            <a:r>
              <a:rPr lang="en-US" dirty="0"/>
              <a:t>What did you like about it?</a:t>
            </a:r>
          </a:p>
        </p:txBody>
      </p:sp>
      <p:sp>
        <p:nvSpPr>
          <p:cNvPr id="3" name="Content Placeholder 2">
            <a:extLst>
              <a:ext uri="{FF2B5EF4-FFF2-40B4-BE49-F238E27FC236}">
                <a16:creationId xmlns:a16="http://schemas.microsoft.com/office/drawing/2014/main" xmlns="" id="{2E37C79D-FA42-4EB7-8C48-EB4ACCB4FEBC}"/>
              </a:ext>
            </a:extLst>
          </p:cNvPr>
          <p:cNvSpPr>
            <a:spLocks noGrp="1"/>
          </p:cNvSpPr>
          <p:nvPr>
            <p:ph idx="1"/>
          </p:nvPr>
        </p:nvSpPr>
        <p:spPr>
          <a:xfrm>
            <a:off x="0" y="1047750"/>
            <a:ext cx="9144000" cy="4095750"/>
          </a:xfrm>
        </p:spPr>
        <p:txBody>
          <a:bodyPr>
            <a:normAutofit/>
          </a:bodyPr>
          <a:lstStyle/>
          <a:p>
            <a:r>
              <a:rPr lang="en-US" sz="2400" dirty="0"/>
              <a:t>Its so nice having the meeting on Zoom so you don't have to travel anywhere. I really like the information and training materials.</a:t>
            </a:r>
          </a:p>
          <a:p>
            <a:r>
              <a:rPr lang="en-US" sz="2400" dirty="0"/>
              <a:t>Very </a:t>
            </a:r>
            <a:r>
              <a:rPr lang="en-US" sz="2400" dirty="0" smtClean="0"/>
              <a:t>informative.</a:t>
            </a:r>
          </a:p>
          <a:p>
            <a:r>
              <a:rPr lang="en-US" sz="2400" dirty="0"/>
              <a:t>I</a:t>
            </a:r>
            <a:r>
              <a:rPr lang="en-US" sz="2400" dirty="0" smtClean="0"/>
              <a:t>t </a:t>
            </a:r>
            <a:r>
              <a:rPr lang="en-US" sz="2400" dirty="0"/>
              <a:t>is very open to dialog and </a:t>
            </a:r>
            <a:r>
              <a:rPr lang="en-US" sz="2400" dirty="0" smtClean="0"/>
              <a:t>questions.</a:t>
            </a:r>
          </a:p>
          <a:p>
            <a:r>
              <a:rPr lang="en-US" sz="2400" dirty="0"/>
              <a:t>O</a:t>
            </a:r>
            <a:r>
              <a:rPr lang="en-US" sz="2400" dirty="0" smtClean="0"/>
              <a:t>ur </a:t>
            </a:r>
            <a:r>
              <a:rPr lang="en-US" sz="2400" dirty="0"/>
              <a:t>FAC loves </a:t>
            </a:r>
            <a:r>
              <a:rPr lang="en-US" sz="2400" dirty="0" smtClean="0"/>
              <a:t>them!</a:t>
            </a:r>
          </a:p>
          <a:p>
            <a:r>
              <a:rPr lang="en-US" sz="2400" dirty="0"/>
              <a:t>I am glad that we have the ability to ask and resolve issues which may, or may not be comparable between </a:t>
            </a:r>
            <a:r>
              <a:rPr lang="en-US" sz="2400" dirty="0" smtClean="0"/>
              <a:t>agencies.</a:t>
            </a:r>
          </a:p>
          <a:p>
            <a:pPr marL="0" indent="0">
              <a:buNone/>
            </a:pPr>
            <a:r>
              <a:rPr lang="en-US" sz="2400" dirty="0" smtClean="0"/>
              <a:t>What we need to change…</a:t>
            </a:r>
          </a:p>
          <a:p>
            <a:r>
              <a:rPr lang="en-US" sz="2400" dirty="0"/>
              <a:t>More timely notification of the meetings. </a:t>
            </a:r>
          </a:p>
          <a:p>
            <a:pPr marL="0" indent="0">
              <a:buNone/>
            </a:pPr>
            <a:endParaRPr lang="en-US" sz="2400" dirty="0"/>
          </a:p>
          <a:p>
            <a:endParaRPr lang="en-US" sz="2400" dirty="0"/>
          </a:p>
          <a:p>
            <a:endParaRPr lang="en-US" sz="2400" dirty="0"/>
          </a:p>
        </p:txBody>
      </p:sp>
    </p:spTree>
    <p:extLst>
      <p:ext uri="{BB962C8B-B14F-4D97-AF65-F5344CB8AC3E}">
        <p14:creationId xmlns:p14="http://schemas.microsoft.com/office/powerpoint/2010/main" val="75064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12" y="135848"/>
            <a:ext cx="8259098" cy="763526"/>
          </a:xfrm>
        </p:spPr>
        <p:txBody>
          <a:bodyPr/>
          <a:lstStyle/>
          <a:p>
            <a:r>
              <a:rPr lang="en-US" dirty="0"/>
              <a:t>Benefits of the HMIS ETOF…</a:t>
            </a:r>
          </a:p>
        </p:txBody>
      </p:sp>
      <p:sp>
        <p:nvSpPr>
          <p:cNvPr id="3" name="Content Placeholder 2"/>
          <p:cNvSpPr>
            <a:spLocks noGrp="1"/>
          </p:cNvSpPr>
          <p:nvPr>
            <p:ph idx="1"/>
          </p:nvPr>
        </p:nvSpPr>
        <p:spPr>
          <a:xfrm>
            <a:off x="0" y="1172498"/>
            <a:ext cx="9144000" cy="3971002"/>
          </a:xfrm>
        </p:spPr>
        <p:txBody>
          <a:bodyPr>
            <a:normAutofit/>
          </a:bodyPr>
          <a:lstStyle/>
          <a:p>
            <a:r>
              <a:rPr lang="en-US" sz="2400" dirty="0"/>
              <a:t>The HMIS EOTF lunch meeting is for HMIS users to be able to ask any questions about either their program setup, clients in their programs, learn something new or to resolve an issue they are not sure about</a:t>
            </a:r>
            <a:r>
              <a:rPr lang="en-US" sz="2400" dirty="0" smtClean="0"/>
              <a:t>.</a:t>
            </a:r>
          </a:p>
          <a:p>
            <a:r>
              <a:rPr lang="en-US" sz="2400" dirty="0" smtClean="0"/>
              <a:t>Even if you don’t have a question, you can still learn from others who have similar questions.</a:t>
            </a:r>
          </a:p>
          <a:p>
            <a:r>
              <a:rPr lang="en-US" sz="2400" dirty="0" smtClean="0"/>
              <a:t>I try to keep it around everyone’s lunch time. If you would like it at a different time, please let me know and we can try to accommodate.</a:t>
            </a:r>
            <a:endParaRPr lang="en-US" sz="2400" dirty="0"/>
          </a:p>
          <a:p>
            <a:r>
              <a:rPr lang="en-US" sz="2400" dirty="0"/>
              <a:t>Remember, this meeting is for you! Take advantage of these meetings as much as you can!</a:t>
            </a:r>
          </a:p>
        </p:txBody>
      </p:sp>
    </p:spTree>
    <p:extLst>
      <p:ext uri="{BB962C8B-B14F-4D97-AF65-F5344CB8AC3E}">
        <p14:creationId xmlns:p14="http://schemas.microsoft.com/office/powerpoint/2010/main" val="11052673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Professionalism &amp; Assistance</a:t>
            </a:r>
          </a:p>
        </p:txBody>
      </p:sp>
      <p:graphicFrame>
        <p:nvGraphicFramePr>
          <p:cNvPr id="4" name="Chart 3"/>
          <p:cNvGraphicFramePr>
            <a:graphicFrameLocks/>
          </p:cNvGraphicFramePr>
          <p:nvPr>
            <p:extLst>
              <p:ext uri="{D42A27DB-BD31-4B8C-83A1-F6EECF244321}">
                <p14:modId xmlns:p14="http://schemas.microsoft.com/office/powerpoint/2010/main" val="2281107294"/>
              </p:ext>
            </p:extLst>
          </p:nvPr>
        </p:nvGraphicFramePr>
        <p:xfrm>
          <a:off x="1864243" y="1325526"/>
          <a:ext cx="7279757" cy="38179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38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Professionalism &amp; Assistance</a:t>
            </a:r>
          </a:p>
        </p:txBody>
      </p:sp>
      <p:graphicFrame>
        <p:nvGraphicFramePr>
          <p:cNvPr id="5" name="Chart 4"/>
          <p:cNvGraphicFramePr>
            <a:graphicFrameLocks/>
          </p:cNvGraphicFramePr>
          <p:nvPr>
            <p:extLst>
              <p:ext uri="{D42A27DB-BD31-4B8C-83A1-F6EECF244321}">
                <p14:modId xmlns:p14="http://schemas.microsoft.com/office/powerpoint/2010/main" val="2198683087"/>
              </p:ext>
            </p:extLst>
          </p:nvPr>
        </p:nvGraphicFramePr>
        <p:xfrm>
          <a:off x="1864243" y="1264622"/>
          <a:ext cx="7279757" cy="38788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618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Be Better???</a:t>
            </a:r>
          </a:p>
        </p:txBody>
      </p:sp>
      <p:sp>
        <p:nvSpPr>
          <p:cNvPr id="3" name="Content Placeholder 2"/>
          <p:cNvSpPr>
            <a:spLocks noGrp="1"/>
          </p:cNvSpPr>
          <p:nvPr>
            <p:ph idx="1"/>
          </p:nvPr>
        </p:nvSpPr>
        <p:spPr>
          <a:xfrm>
            <a:off x="0" y="1019175"/>
            <a:ext cx="9144000" cy="4124325"/>
          </a:xfrm>
        </p:spPr>
        <p:txBody>
          <a:bodyPr>
            <a:normAutofit fontScale="92500" lnSpcReduction="10000"/>
          </a:bodyPr>
          <a:lstStyle/>
          <a:p>
            <a:r>
              <a:rPr lang="en-US" sz="2400" dirty="0"/>
              <a:t>At times, we are either out of the office or busy with other HMIS users. You can always leave us a voicemail or send us an email and we will reach out to you with an answer.</a:t>
            </a:r>
          </a:p>
          <a:p>
            <a:r>
              <a:rPr lang="en-US" sz="2400" dirty="0"/>
              <a:t>When it comes to help desk tickets to </a:t>
            </a:r>
            <a:r>
              <a:rPr lang="en-US" sz="2400" dirty="0" err="1"/>
              <a:t>Bitfocus</a:t>
            </a:r>
            <a:r>
              <a:rPr lang="en-US" sz="2400" dirty="0"/>
              <a:t>, sometimes they can take a day or two to solve or complete. Remember, we will always send updates when we receive them. You can always call or email to ask about the status of the ticket at any time.</a:t>
            </a:r>
          </a:p>
          <a:p>
            <a:r>
              <a:rPr lang="en-US" sz="2400" dirty="0"/>
              <a:t>We may sound like we are questioning you, but it may be due to not understanding your question. If we ever sound rude or unprofessional, please let us know or contact </a:t>
            </a:r>
            <a:r>
              <a:rPr lang="en-US" sz="2400" dirty="0" smtClean="0"/>
              <a:t>the EPCH </a:t>
            </a:r>
            <a:r>
              <a:rPr lang="en-US" sz="2400" dirty="0"/>
              <a:t>D</a:t>
            </a:r>
            <a:r>
              <a:rPr lang="en-US" sz="2400" dirty="0" smtClean="0"/>
              <a:t>irector</a:t>
            </a:r>
            <a:r>
              <a:rPr lang="en-US" sz="2400" dirty="0"/>
              <a:t>. </a:t>
            </a:r>
            <a:endParaRPr lang="en-US" sz="2400" dirty="0" smtClean="0"/>
          </a:p>
          <a:p>
            <a:r>
              <a:rPr lang="en-US" sz="2400" dirty="0" smtClean="0"/>
              <a:t>If you want any 1 on 1 or group training, please let us know. We want to make sure everyone is on the same page.</a:t>
            </a:r>
            <a:endParaRPr lang="en-US" sz="2400" dirty="0"/>
          </a:p>
        </p:txBody>
      </p:sp>
    </p:spTree>
    <p:extLst>
      <p:ext uri="{BB962C8B-B14F-4D97-AF65-F5344CB8AC3E}">
        <p14:creationId xmlns:p14="http://schemas.microsoft.com/office/powerpoint/2010/main" val="416864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a:t>
            </a:r>
          </a:p>
        </p:txBody>
      </p:sp>
      <p:sp>
        <p:nvSpPr>
          <p:cNvPr id="3" name="Content Placeholder 2"/>
          <p:cNvSpPr>
            <a:spLocks noGrp="1"/>
          </p:cNvSpPr>
          <p:nvPr>
            <p:ph idx="1"/>
          </p:nvPr>
        </p:nvSpPr>
        <p:spPr>
          <a:xfrm>
            <a:off x="0" y="1000125"/>
            <a:ext cx="9144000" cy="4143375"/>
          </a:xfrm>
        </p:spPr>
        <p:txBody>
          <a:bodyPr>
            <a:normAutofit/>
          </a:bodyPr>
          <a:lstStyle/>
          <a:p>
            <a:r>
              <a:rPr lang="en-US" sz="2000" dirty="0"/>
              <a:t>Staff are friendly, welcoming, and diligent in the work they do. </a:t>
            </a:r>
            <a:endParaRPr lang="en-US" sz="2000" dirty="0" smtClean="0"/>
          </a:p>
          <a:p>
            <a:r>
              <a:rPr lang="en-US" sz="2000" dirty="0"/>
              <a:t>Thank You, for </a:t>
            </a:r>
            <a:r>
              <a:rPr lang="en-US" sz="2000" dirty="0" smtClean="0"/>
              <a:t>always </a:t>
            </a:r>
            <a:r>
              <a:rPr lang="en-US" sz="2000" dirty="0"/>
              <a:t>assisting me with my questions, and for being professional!</a:t>
            </a:r>
          </a:p>
          <a:p>
            <a:r>
              <a:rPr lang="en-US" sz="2000" dirty="0"/>
              <a:t>I am extremely  grateful for all he help Denver gives me </a:t>
            </a:r>
            <a:r>
              <a:rPr lang="en-US" sz="2000" dirty="0" smtClean="0"/>
              <a:t>every time </a:t>
            </a:r>
            <a:r>
              <a:rPr lang="en-US" sz="2000" dirty="0"/>
              <a:t>I call. Thank you for guiding me with reports and questions I may have.</a:t>
            </a:r>
          </a:p>
          <a:p>
            <a:r>
              <a:rPr lang="en-US" sz="2000" dirty="0"/>
              <a:t>I appreciate, Gary and Denver's patience as there are a few individuals who are new to understanding the HMIS system. </a:t>
            </a:r>
            <a:endParaRPr lang="en-US" sz="2000" dirty="0" smtClean="0"/>
          </a:p>
          <a:p>
            <a:r>
              <a:rPr lang="en-US" sz="2000" dirty="0"/>
              <a:t>Outstanding Team of Professionals everyday and anytime you call them.</a:t>
            </a:r>
          </a:p>
          <a:p>
            <a:r>
              <a:rPr lang="en-US" sz="2000" dirty="0"/>
              <a:t>Everyone I have had the pleasure of working with from the coalition, have been so helpful and helps with patience and detail</a:t>
            </a:r>
            <a:r>
              <a:rPr lang="en-US" sz="2000" dirty="0" smtClean="0"/>
              <a:t>.</a:t>
            </a:r>
          </a:p>
          <a:p>
            <a:r>
              <a:rPr lang="en-US" sz="2000" dirty="0"/>
              <a:t>Thank you all for the assistance provided. We appreciate you! Denver rocks!! </a:t>
            </a:r>
          </a:p>
          <a:p>
            <a:r>
              <a:rPr lang="en-US" sz="2000" dirty="0"/>
              <a:t>Great team, can't wait to see how 2024 goes!</a:t>
            </a:r>
          </a:p>
          <a:p>
            <a:endParaRPr lang="en-US" sz="2000" dirty="0" smtClean="0"/>
          </a:p>
        </p:txBody>
      </p:sp>
    </p:spTree>
    <p:extLst>
      <p:ext uri="{BB962C8B-B14F-4D97-AF65-F5344CB8AC3E}">
        <p14:creationId xmlns:p14="http://schemas.microsoft.com/office/powerpoint/2010/main" val="31678814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33FDD3-1B6E-491C-B805-1925A8ADB944}"/>
              </a:ext>
            </a:extLst>
          </p:cNvPr>
          <p:cNvSpPr>
            <a:spLocks noGrp="1"/>
          </p:cNvSpPr>
          <p:nvPr>
            <p:ph type="title"/>
          </p:nvPr>
        </p:nvSpPr>
        <p:spPr>
          <a:xfrm>
            <a:off x="525318" y="227400"/>
            <a:ext cx="8093365" cy="763525"/>
          </a:xfrm>
        </p:spPr>
        <p:txBody>
          <a:bodyPr anchor="ctr">
            <a:normAutofit/>
          </a:bodyPr>
          <a:lstStyle/>
          <a:p>
            <a:r>
              <a:rPr lang="en-US" dirty="0"/>
              <a:t>Thank you!</a:t>
            </a:r>
          </a:p>
        </p:txBody>
      </p:sp>
      <p:sp>
        <p:nvSpPr>
          <p:cNvPr id="3" name="Content Placeholder 2">
            <a:extLst>
              <a:ext uri="{FF2B5EF4-FFF2-40B4-BE49-F238E27FC236}">
                <a16:creationId xmlns:a16="http://schemas.microsoft.com/office/drawing/2014/main" xmlns="" id="{AF35683B-F6F1-49FA-88B4-DBE93949EB94}"/>
              </a:ext>
            </a:extLst>
          </p:cNvPr>
          <p:cNvSpPr>
            <a:spLocks noGrp="1"/>
          </p:cNvSpPr>
          <p:nvPr>
            <p:ph sz="quarter" idx="4"/>
          </p:nvPr>
        </p:nvSpPr>
        <p:spPr>
          <a:xfrm>
            <a:off x="3385374" y="1416970"/>
            <a:ext cx="5213653" cy="3499129"/>
          </a:xfrm>
        </p:spPr>
        <p:txBody>
          <a:bodyPr>
            <a:normAutofit/>
          </a:bodyPr>
          <a:lstStyle/>
          <a:p>
            <a:pPr marL="0" indent="0">
              <a:lnSpc>
                <a:spcPct val="90000"/>
              </a:lnSpc>
              <a:buNone/>
            </a:pPr>
            <a:r>
              <a:rPr lang="en-US" sz="2000" dirty="0"/>
              <a:t>EPCH Contact Information:</a:t>
            </a:r>
          </a:p>
          <a:p>
            <a:pPr marL="0" indent="0">
              <a:lnSpc>
                <a:spcPct val="90000"/>
              </a:lnSpc>
              <a:buNone/>
            </a:pPr>
            <a:r>
              <a:rPr lang="en-US" sz="2000" dirty="0"/>
              <a:t>-Gary Gray-HMIS Senior Administrator</a:t>
            </a:r>
          </a:p>
          <a:p>
            <a:pPr marL="0" indent="0">
              <a:lnSpc>
                <a:spcPct val="90000"/>
              </a:lnSpc>
              <a:buNone/>
            </a:pPr>
            <a:r>
              <a:rPr lang="en-US" sz="2000" dirty="0">
                <a:hlinkClick r:id="rId3"/>
              </a:rPr>
              <a:t>ggray.epch@elp.twcbc.com</a:t>
            </a:r>
            <a:endParaRPr lang="en-US" sz="2000" dirty="0"/>
          </a:p>
          <a:p>
            <a:pPr marL="0" indent="0">
              <a:lnSpc>
                <a:spcPct val="90000"/>
              </a:lnSpc>
              <a:buNone/>
            </a:pPr>
            <a:r>
              <a:rPr lang="en-US" sz="2000" dirty="0"/>
              <a:t>-Denver Herald- HMIS Support Technician</a:t>
            </a:r>
          </a:p>
          <a:p>
            <a:pPr marL="0" indent="0">
              <a:lnSpc>
                <a:spcPct val="90000"/>
              </a:lnSpc>
              <a:buNone/>
            </a:pPr>
            <a:r>
              <a:rPr lang="en-US" sz="2000" dirty="0">
                <a:hlinkClick r:id="rId4"/>
              </a:rPr>
              <a:t>dherald.epch@elp.twcbc.com</a:t>
            </a:r>
            <a:endParaRPr lang="en-US" sz="2000" dirty="0"/>
          </a:p>
          <a:p>
            <a:pPr marL="0" indent="0">
              <a:lnSpc>
                <a:spcPct val="90000"/>
              </a:lnSpc>
              <a:buNone/>
            </a:pPr>
            <a:r>
              <a:rPr lang="en-US" sz="2000" dirty="0"/>
              <a:t>-EPCH Phone Number (Office Hours: M-F 8am-5pm)</a:t>
            </a:r>
          </a:p>
          <a:p>
            <a:pPr marL="0" indent="0">
              <a:lnSpc>
                <a:spcPct val="90000"/>
              </a:lnSpc>
              <a:buNone/>
            </a:pPr>
            <a:r>
              <a:rPr lang="en-US" sz="2000" b="0" i="0" dirty="0">
                <a:effectLst/>
              </a:rPr>
              <a:t>(915) 843-2170</a:t>
            </a:r>
            <a:endParaRPr lang="en-US" sz="2000" dirty="0"/>
          </a:p>
          <a:p>
            <a:pPr marL="0" indent="0">
              <a:lnSpc>
                <a:spcPct val="90000"/>
              </a:lnSpc>
              <a:buNone/>
            </a:pPr>
            <a:r>
              <a:rPr lang="en-US" sz="2000" dirty="0"/>
              <a:t>WE ARE HERE TO HELP!</a:t>
            </a:r>
          </a:p>
        </p:txBody>
      </p:sp>
      <p:pic>
        <p:nvPicPr>
          <p:cNvPr id="4" name="Picture 3"/>
          <p:cNvPicPr>
            <a:picLocks noChangeAspect="1"/>
          </p:cNvPicPr>
          <p:nvPr/>
        </p:nvPicPr>
        <p:blipFill>
          <a:blip r:embed="rId5"/>
          <a:stretch>
            <a:fillRect/>
          </a:stretch>
        </p:blipFill>
        <p:spPr>
          <a:xfrm>
            <a:off x="0" y="1472272"/>
            <a:ext cx="3521296" cy="3443827"/>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29872" y="4380614"/>
            <a:ext cx="1391461" cy="762886"/>
          </a:xfrm>
          <a:prstGeom prst="rect">
            <a:avLst/>
          </a:prstGeom>
        </p:spPr>
      </p:pic>
    </p:spTree>
    <p:extLst>
      <p:ext uri="{BB962C8B-B14F-4D97-AF65-F5344CB8AC3E}">
        <p14:creationId xmlns:p14="http://schemas.microsoft.com/office/powerpoint/2010/main" val="369317184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Will Be Covered?</a:t>
            </a:r>
          </a:p>
        </p:txBody>
      </p:sp>
      <p:sp>
        <p:nvSpPr>
          <p:cNvPr id="3" name="Content Placeholder 2"/>
          <p:cNvSpPr>
            <a:spLocks noGrp="1"/>
          </p:cNvSpPr>
          <p:nvPr>
            <p:ph idx="1"/>
          </p:nvPr>
        </p:nvSpPr>
        <p:spPr>
          <a:xfrm>
            <a:off x="217529" y="1116226"/>
            <a:ext cx="8246070" cy="4027273"/>
          </a:xfrm>
        </p:spPr>
        <p:txBody>
          <a:bodyPr>
            <a:normAutofit/>
          </a:bodyPr>
          <a:lstStyle/>
          <a:p>
            <a:r>
              <a:rPr lang="en-US" dirty="0"/>
              <a:t>HMIS Help Desk Survey Results Including:</a:t>
            </a:r>
          </a:p>
          <a:p>
            <a:pPr marL="0" indent="0">
              <a:buNone/>
            </a:pPr>
            <a:r>
              <a:rPr lang="en-US" dirty="0" smtClean="0"/>
              <a:t>-Use of HMIS</a:t>
            </a:r>
            <a:endParaRPr lang="en-US" dirty="0"/>
          </a:p>
          <a:p>
            <a:pPr marL="0" indent="0">
              <a:buNone/>
            </a:pPr>
            <a:r>
              <a:rPr lang="en-US" dirty="0"/>
              <a:t>-Difficulty of the </a:t>
            </a:r>
            <a:r>
              <a:rPr lang="en-US" dirty="0" smtClean="0"/>
              <a:t>Software</a:t>
            </a:r>
          </a:p>
          <a:p>
            <a:pPr marL="0" indent="0">
              <a:buNone/>
            </a:pPr>
            <a:r>
              <a:rPr lang="en-US" dirty="0" smtClean="0"/>
              <a:t>-HMIS Data Standards/HMIS Report Card</a:t>
            </a:r>
            <a:endParaRPr lang="en-US" dirty="0"/>
          </a:p>
          <a:p>
            <a:pPr marL="0" indent="0">
              <a:buNone/>
            </a:pPr>
            <a:r>
              <a:rPr lang="en-US" dirty="0"/>
              <a:t>-Attendance of HMIS EOTF </a:t>
            </a:r>
            <a:r>
              <a:rPr lang="en-US" dirty="0" smtClean="0"/>
              <a:t>meeting</a:t>
            </a:r>
            <a:endParaRPr lang="en-US" dirty="0"/>
          </a:p>
          <a:p>
            <a:pPr marL="0" indent="0">
              <a:buNone/>
            </a:pPr>
            <a:r>
              <a:rPr lang="en-US" dirty="0"/>
              <a:t>-Professionalism/Assistance</a:t>
            </a:r>
          </a:p>
          <a:p>
            <a:pPr marL="0" indent="0">
              <a:buNone/>
            </a:pPr>
            <a:r>
              <a:rPr lang="en-US" dirty="0"/>
              <a:t>-Additional Comments</a:t>
            </a:r>
          </a:p>
          <a:p>
            <a:pPr marL="0" indent="0">
              <a:buNone/>
            </a:pPr>
            <a:endParaRPr lang="en-US" dirty="0"/>
          </a:p>
          <a:p>
            <a:pPr marL="0" indent="0">
              <a:buNone/>
            </a:pP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5699" y="3914357"/>
            <a:ext cx="2368301" cy="1298451"/>
          </a:xfrm>
          <a:prstGeom prst="rect">
            <a:avLst/>
          </a:prstGeom>
        </p:spPr>
      </p:pic>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HMIS on daily basis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278061388"/>
              </p:ext>
            </p:extLst>
          </p:nvPr>
        </p:nvGraphicFramePr>
        <p:xfrm>
          <a:off x="1871330" y="1339701"/>
          <a:ext cx="7272670" cy="38133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482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Level of HMIS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327871304"/>
              </p:ext>
            </p:extLst>
          </p:nvPr>
        </p:nvGraphicFramePr>
        <p:xfrm>
          <a:off x="1878419" y="1318436"/>
          <a:ext cx="7265581" cy="3825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99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Difficulty of using HMIS</a:t>
            </a:r>
          </a:p>
        </p:txBody>
      </p:sp>
      <p:graphicFrame>
        <p:nvGraphicFramePr>
          <p:cNvPr id="5" name="Chart 4"/>
          <p:cNvGraphicFramePr>
            <a:graphicFrameLocks/>
          </p:cNvGraphicFramePr>
          <p:nvPr>
            <p:extLst>
              <p:ext uri="{D42A27DB-BD31-4B8C-83A1-F6EECF244321}">
                <p14:modId xmlns:p14="http://schemas.microsoft.com/office/powerpoint/2010/main" val="3424957049"/>
              </p:ext>
            </p:extLst>
          </p:nvPr>
        </p:nvGraphicFramePr>
        <p:xfrm>
          <a:off x="0" y="985284"/>
          <a:ext cx="9144000" cy="4158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432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BFCFB1-2D2E-4A61-A6BA-07A095667724}"/>
              </a:ext>
            </a:extLst>
          </p:cNvPr>
          <p:cNvSpPr>
            <a:spLocks noGrp="1"/>
          </p:cNvSpPr>
          <p:nvPr>
            <p:ph type="title"/>
          </p:nvPr>
        </p:nvSpPr>
        <p:spPr>
          <a:xfrm>
            <a:off x="67594" y="126323"/>
            <a:ext cx="8259098" cy="763526"/>
          </a:xfrm>
        </p:spPr>
        <p:txBody>
          <a:bodyPr/>
          <a:lstStyle/>
          <a:p>
            <a:r>
              <a:rPr lang="en-US" dirty="0"/>
              <a:t>What feature would you like?</a:t>
            </a:r>
          </a:p>
        </p:txBody>
      </p:sp>
      <p:sp>
        <p:nvSpPr>
          <p:cNvPr id="3" name="Content Placeholder 2">
            <a:extLst>
              <a:ext uri="{FF2B5EF4-FFF2-40B4-BE49-F238E27FC236}">
                <a16:creationId xmlns:a16="http://schemas.microsoft.com/office/drawing/2014/main" xmlns="" id="{3C835D0A-2770-45DA-BB35-2F84F663E0F9}"/>
              </a:ext>
            </a:extLst>
          </p:cNvPr>
          <p:cNvSpPr>
            <a:spLocks noGrp="1"/>
          </p:cNvSpPr>
          <p:nvPr>
            <p:ph idx="1"/>
          </p:nvPr>
        </p:nvSpPr>
        <p:spPr>
          <a:xfrm>
            <a:off x="0" y="1009650"/>
            <a:ext cx="8709784" cy="4133850"/>
          </a:xfrm>
        </p:spPr>
        <p:txBody>
          <a:bodyPr>
            <a:normAutofit fontScale="92500" lnSpcReduction="10000"/>
          </a:bodyPr>
          <a:lstStyle/>
          <a:p>
            <a:r>
              <a:rPr lang="en-US" sz="2400" dirty="0" smtClean="0"/>
              <a:t>An </a:t>
            </a:r>
            <a:r>
              <a:rPr lang="en-US" sz="2400" dirty="0"/>
              <a:t>auto exit notification that allows you to track your caseload when it's close to expire or a weeks notice would be great. </a:t>
            </a:r>
            <a:endParaRPr lang="en-US" sz="2400" dirty="0" smtClean="0"/>
          </a:p>
          <a:p>
            <a:r>
              <a:rPr lang="en-US" sz="2400" dirty="0"/>
              <a:t>The ability to delete a </a:t>
            </a:r>
            <a:r>
              <a:rPr lang="en-US" sz="2400" dirty="0" smtClean="0"/>
              <a:t>service or correct them.</a:t>
            </a:r>
            <a:endParaRPr lang="en-US" sz="2400" dirty="0"/>
          </a:p>
          <a:p>
            <a:r>
              <a:rPr lang="en-US" sz="2400" dirty="0"/>
              <a:t>Ability to produce customized visualization related to </a:t>
            </a:r>
            <a:r>
              <a:rPr lang="en-US" sz="2400" dirty="0" smtClean="0"/>
              <a:t>programs.</a:t>
            </a:r>
          </a:p>
          <a:p>
            <a:r>
              <a:rPr lang="en-US" sz="2400" dirty="0"/>
              <a:t>A better Alert feature for upcoming annual assessments and reports due. </a:t>
            </a:r>
            <a:endParaRPr lang="en-US" sz="2400" dirty="0" smtClean="0"/>
          </a:p>
          <a:p>
            <a:r>
              <a:rPr lang="en-US" sz="2400" dirty="0"/>
              <a:t>Hometown and future destination plans for clients.</a:t>
            </a:r>
          </a:p>
          <a:p>
            <a:r>
              <a:rPr lang="en-US" sz="2400" dirty="0"/>
              <a:t>Maybe a warning box on the head of household when data is </a:t>
            </a:r>
            <a:r>
              <a:rPr lang="en-US" sz="2400" dirty="0" smtClean="0"/>
              <a:t>missing.</a:t>
            </a:r>
            <a:endParaRPr lang="en-US" sz="2400" dirty="0"/>
          </a:p>
          <a:p>
            <a:r>
              <a:rPr lang="en-US" sz="2400" dirty="0"/>
              <a:t>Ability to place full client notes, and ability to retrieve them at any time.  I believe, currently, that we can only retrieve notes during the current operating year. </a:t>
            </a:r>
          </a:p>
          <a:p>
            <a:endParaRPr lang="en-US" sz="2400" dirty="0"/>
          </a:p>
          <a:p>
            <a:endParaRPr lang="en-US" sz="2400" dirty="0"/>
          </a:p>
          <a:p>
            <a:endParaRPr lang="en-US" sz="2400" dirty="0"/>
          </a:p>
        </p:txBody>
      </p:sp>
    </p:spTree>
    <p:extLst>
      <p:ext uri="{BB962C8B-B14F-4D97-AF65-F5344CB8AC3E}">
        <p14:creationId xmlns:p14="http://schemas.microsoft.com/office/powerpoint/2010/main" val="16996912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2024 HMIS Data Standards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485916190"/>
              </p:ext>
            </p:extLst>
          </p:nvPr>
        </p:nvGraphicFramePr>
        <p:xfrm>
          <a:off x="1" y="1013637"/>
          <a:ext cx="9144000" cy="4129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19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330E91-ADB4-43D8-B727-9803D9851371}"/>
              </a:ext>
            </a:extLst>
          </p:cNvPr>
          <p:cNvSpPr>
            <a:spLocks noGrp="1"/>
          </p:cNvSpPr>
          <p:nvPr>
            <p:ph type="title"/>
          </p:nvPr>
        </p:nvSpPr>
        <p:spPr>
          <a:xfrm>
            <a:off x="-56707" y="284224"/>
            <a:ext cx="8259098" cy="763526"/>
          </a:xfrm>
        </p:spPr>
        <p:txBody>
          <a:bodyPr/>
          <a:lstStyle/>
          <a:p>
            <a:r>
              <a:rPr lang="en-US" dirty="0" smtClean="0"/>
              <a:t>What we could have done better</a:t>
            </a:r>
            <a:endParaRPr lang="en-US" dirty="0"/>
          </a:p>
        </p:txBody>
      </p:sp>
      <p:sp>
        <p:nvSpPr>
          <p:cNvPr id="3" name="Content Placeholder 2">
            <a:extLst>
              <a:ext uri="{FF2B5EF4-FFF2-40B4-BE49-F238E27FC236}">
                <a16:creationId xmlns:a16="http://schemas.microsoft.com/office/drawing/2014/main" xmlns="" id="{2E37C79D-FA42-4EB7-8C48-EB4ACCB4FEBC}"/>
              </a:ext>
            </a:extLst>
          </p:cNvPr>
          <p:cNvSpPr>
            <a:spLocks noGrp="1"/>
          </p:cNvSpPr>
          <p:nvPr>
            <p:ph idx="1"/>
          </p:nvPr>
        </p:nvSpPr>
        <p:spPr>
          <a:xfrm>
            <a:off x="0" y="1047750"/>
            <a:ext cx="9144000" cy="4095750"/>
          </a:xfrm>
        </p:spPr>
        <p:txBody>
          <a:bodyPr>
            <a:normAutofit/>
          </a:bodyPr>
          <a:lstStyle/>
          <a:p>
            <a:r>
              <a:rPr lang="en-US" sz="2400" dirty="0" smtClean="0"/>
              <a:t>Having a meeting with each agency</a:t>
            </a:r>
          </a:p>
          <a:p>
            <a:pPr marL="0" indent="0">
              <a:buNone/>
            </a:pPr>
            <a:endParaRPr lang="en-US" sz="2400" dirty="0"/>
          </a:p>
          <a:p>
            <a:pPr marL="0" indent="0">
              <a:buNone/>
            </a:pPr>
            <a:r>
              <a:rPr lang="en-US" sz="2400" dirty="0" smtClean="0"/>
              <a:t>However, most said…</a:t>
            </a:r>
          </a:p>
          <a:p>
            <a:r>
              <a:rPr lang="en-US" sz="2400" dirty="0" smtClean="0"/>
              <a:t>Training </a:t>
            </a:r>
            <a:r>
              <a:rPr lang="en-US" sz="2400" dirty="0"/>
              <a:t>was perfect.</a:t>
            </a:r>
          </a:p>
          <a:p>
            <a:r>
              <a:rPr lang="en-US" sz="2400" dirty="0"/>
              <a:t>I felt prepared </a:t>
            </a:r>
            <a:endParaRPr lang="en-US" sz="2400" dirty="0" smtClean="0"/>
          </a:p>
          <a:p>
            <a:r>
              <a:rPr lang="en-US" sz="2400" dirty="0"/>
              <a:t>They went over changes and gave us the opportunity to </a:t>
            </a:r>
            <a:r>
              <a:rPr lang="en-US" sz="2400" dirty="0" smtClean="0"/>
              <a:t>prepare.</a:t>
            </a:r>
          </a:p>
          <a:p>
            <a:r>
              <a:rPr lang="en-US" sz="2400" dirty="0"/>
              <a:t>The Eyes On The Fries meeting was very helpful.  I was well prepared. </a:t>
            </a:r>
            <a:endParaRPr lang="en-US" sz="2400" dirty="0" smtClean="0"/>
          </a:p>
          <a:p>
            <a:r>
              <a:rPr lang="en-US" sz="2400" dirty="0"/>
              <a:t>I think the power point trainings held by Denver and Gary are the best to prepare for changes, because they teach everyone all at once. </a:t>
            </a:r>
          </a:p>
          <a:p>
            <a:endParaRPr lang="en-US" sz="2400" dirty="0"/>
          </a:p>
        </p:txBody>
      </p:sp>
    </p:spTree>
    <p:extLst>
      <p:ext uri="{BB962C8B-B14F-4D97-AF65-F5344CB8AC3E}">
        <p14:creationId xmlns:p14="http://schemas.microsoft.com/office/powerpoint/2010/main" val="346794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99653"/>
            <a:ext cx="5128437" cy="857250"/>
          </a:xfrm>
        </p:spPr>
        <p:txBody>
          <a:bodyPr/>
          <a:lstStyle/>
          <a:p>
            <a:r>
              <a:rPr lang="en-US" dirty="0" smtClean="0">
                <a:solidFill>
                  <a:schemeClr val="bg1"/>
                </a:solidFill>
              </a:rPr>
              <a:t>HMIS Report Card</a:t>
            </a:r>
            <a:endParaRPr lang="en-US" dirty="0">
              <a:solidFill>
                <a:schemeClr val="bg1"/>
              </a:solidFill>
            </a:endParaRPr>
          </a:p>
        </p:txBody>
      </p:sp>
      <p:graphicFrame>
        <p:nvGraphicFramePr>
          <p:cNvPr id="3" name="Chart 2"/>
          <p:cNvGraphicFramePr>
            <a:graphicFrameLocks/>
          </p:cNvGraphicFramePr>
          <p:nvPr>
            <p:extLst>
              <p:ext uri="{D42A27DB-BD31-4B8C-83A1-F6EECF244321}">
                <p14:modId xmlns:p14="http://schemas.microsoft.com/office/powerpoint/2010/main" val="3004260159"/>
              </p:ext>
            </p:extLst>
          </p:nvPr>
        </p:nvGraphicFramePr>
        <p:xfrm>
          <a:off x="0" y="1027813"/>
          <a:ext cx="9144000" cy="4115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0602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1242</Words>
  <Application>Microsoft Office PowerPoint</Application>
  <PresentationFormat>On-screen Show (16:9)</PresentationFormat>
  <Paragraphs>111</Paragraphs>
  <Slides>18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El Paso HMIS  Steering Committee Meeting “The More You Know”</vt:lpstr>
      <vt:lpstr>What Will Be Covered?</vt:lpstr>
      <vt:lpstr>Use of HMIS on daily basis</vt:lpstr>
      <vt:lpstr>Skill Level of HMIS</vt:lpstr>
      <vt:lpstr>Difficulty of using HMIS</vt:lpstr>
      <vt:lpstr>What feature would you like?</vt:lpstr>
      <vt:lpstr>2024 HMIS Data Standards</vt:lpstr>
      <vt:lpstr>What we could have done better</vt:lpstr>
      <vt:lpstr>HMIS Report Card</vt:lpstr>
      <vt:lpstr>Anything you would like to add?</vt:lpstr>
      <vt:lpstr>Attendance of HMIS ETOF meeting</vt:lpstr>
      <vt:lpstr>What did you like about it?</vt:lpstr>
      <vt:lpstr>Benefits of the HMIS ETOF…</vt:lpstr>
      <vt:lpstr>Professionalism &amp; Assistance</vt:lpstr>
      <vt:lpstr>Professionalism &amp; Assistance</vt:lpstr>
      <vt:lpstr>How Can We Be Better???</vt:lpstr>
      <vt:lpstr>Additional Comments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2024-01-08T22:57:21Z</dcterms:modified>
  <cp:contentStatus/>
</cp:coreProperties>
</file>